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66" r:id="rId6"/>
    <p:sldId id="259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DDD59E-7E7B-BBA7-B0F2-57A17E518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9A2587E-B915-3265-33A5-2477EF07E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843EE3-1229-CE03-4F23-6E5C70BDD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7DF6-C001-A04E-A4CC-2952D8AF173B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B2B0DB2-2796-EA82-8F90-C026818D1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BDCDF3-FCCF-B6B8-AEF8-DD04DB3E6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C19C-A325-DE4B-91C9-7B526F6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58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2DC5EE-9E68-E83F-641C-1F2DB9960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6EC068-3C78-563C-0E61-9C5D321A4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17990B-92F0-417D-6FB6-7B77096C3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7DF6-C001-A04E-A4CC-2952D8AF173B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218EE3-577D-7C4E-0AD2-FE4739CC7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6A6A6F-E816-5EC9-35D0-914F2524E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C19C-A325-DE4B-91C9-7B526F6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86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07EC66-C472-88C3-FE2A-3CB3D09B5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2C37E82-A28F-89AC-82BE-832542062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CAE0FB9-A249-39D4-D7C1-3102D7CD0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7DF6-C001-A04E-A4CC-2952D8AF173B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8193B8B-F44C-85EF-4D08-3C369F146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464DE4-703F-D0F0-7239-FAD322232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C19C-A325-DE4B-91C9-7B526F6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8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FA0B33-6AC8-0C74-034D-835A9C4E0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B45B86-493B-33A7-0162-27CCADBD04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EFA0DE5-E378-4231-D6AD-A491D345F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88FBC8C-0FFB-42AC-3962-C2A6E1E9E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7DF6-C001-A04E-A4CC-2952D8AF173B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F113B3D-8C76-3A86-D075-070986EEB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9AC2288-A95F-D5C1-6B0D-EF3F7447A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C19C-A325-DE4B-91C9-7B526F6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0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3ED5B0-CD94-9261-8C6B-A53731161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A12E6D4-F687-0D83-6419-DA72046C8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3C64F5E-2031-60C0-4DF8-CEF9EE612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8666BA1-F568-D92F-FA76-A2F760F1B1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795FEA8-2020-390D-3D29-4E3A418C56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EB373A3-D030-DFF6-5263-0CAE2C19F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7DF6-C001-A04E-A4CC-2952D8AF173B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46840C8-FBD6-C30F-B031-5C7DF6429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98332FC-D41B-B71B-454A-FD5E5E9EB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C19C-A325-DE4B-91C9-7B526F6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50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92E8CB-F412-DE55-7A3D-41285327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7B64941-AD6D-DB76-D5B2-5D751080C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7DF6-C001-A04E-A4CC-2952D8AF173B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1A4AD34-45CB-17DB-01C5-37AC8F0A7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A2BA816-677B-3C91-9B81-2F485AB68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C19C-A325-DE4B-91C9-7B526F6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16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EDB8FDD-AC07-BA5A-E705-4375C64C2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7DF6-C001-A04E-A4CC-2952D8AF173B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44296BB-4D06-62F8-7B2B-D8DC40E36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121AE8F-459D-41A4-20E1-816353DD7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C19C-A325-DE4B-91C9-7B526F6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205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A980CD-3C88-1D8F-DBEC-EC09D319A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76F729-CF5F-5B15-A5A1-EAF5346C7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18C2F94-3BDF-CF63-ABF3-279D4FADC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4D93AA8-A872-EEF4-7D92-E0B14709A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7DF6-C001-A04E-A4CC-2952D8AF173B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B072BDD-BE0F-71B6-6E8A-D0D0646AC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D64BCD9-A6E7-4C36-479E-7249D6CF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C19C-A325-DE4B-91C9-7B526F6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34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584039-975D-E4E4-F9B4-29C4D7BC2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C14B12B-1D34-FF37-FD53-B57451D9CB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9F13432-CD20-CBA2-36C5-2141C0FB50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834C43E-62EB-950E-366E-51CC6162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7DF6-C001-A04E-A4CC-2952D8AF173B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3E18878-FF5B-239C-85ED-D595A87BA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0FE703A-1417-E8A2-D9AB-50B9F7DEE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C19C-A325-DE4B-91C9-7B526F6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87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8445E0-EA0E-C4E6-BFDC-91E6D6349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6D195CB-3A79-C6FC-AC5D-5399DA01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6DC151-6DA9-AB85-E5E5-A72D4EBDC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7DF6-C001-A04E-A4CC-2952D8AF173B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0C5BAB-AEF3-383F-10FD-0818B49F4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262CA18-FB78-6BBF-A676-2F800675E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C19C-A325-DE4B-91C9-7B526F6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30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B57D858-09D0-5BDB-60CE-04E76A0374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773E834-EE3B-796B-3C38-21F8022BE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E24DAF1-91F8-AEF8-7D49-D8CF5ED1F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7DF6-C001-A04E-A4CC-2952D8AF173B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82C401C-E368-0397-1C48-BEF047D7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FEFDBFA-E0C0-8238-DC6C-D1839C926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C19C-A325-DE4B-91C9-7B526F6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420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3513BA4-CBF0-6FBC-0E08-B61C56295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24841ED-9ED3-5726-ED78-B4695764B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E1ECC4-21FC-C68C-2C8C-D04051AF5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07DF6-C001-A04E-A4CC-2952D8AF173B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9038AC-C0DC-C58D-B696-CA3AA42AF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7D535D8-AD86-719D-2850-EB45EC803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7C19C-A325-DE4B-91C9-7B526F6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8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219200"/>
            <a:ext cx="8915400" cy="1295400"/>
          </a:xfrm>
        </p:spPr>
        <p:txBody>
          <a:bodyPr>
            <a:normAutofit fontScale="90000"/>
          </a:bodyPr>
          <a:lstStyle/>
          <a:p>
            <a:r>
              <a:rPr lang="en-GB" sz="4400" dirty="0">
                <a:solidFill>
                  <a:srgbClr val="000000"/>
                </a:solidFill>
                <a:latin typeface="AR DELANEY" panose="02000000000000000000" pitchFamily="2" charset="0"/>
              </a:rPr>
              <a:t>Blow, Blow, Thou Winter Wind By                    </a:t>
            </a:r>
            <a:br>
              <a:rPr lang="en-GB" sz="4400" dirty="0">
                <a:solidFill>
                  <a:srgbClr val="000000"/>
                </a:solidFill>
                <a:latin typeface="AR DELANEY" panose="02000000000000000000" pitchFamily="2" charset="0"/>
              </a:rPr>
            </a:br>
            <a:r>
              <a:rPr lang="en-GB" sz="4400" i="1" dirty="0">
                <a:solidFill>
                  <a:srgbClr val="000000"/>
                </a:solidFill>
                <a:latin typeface="AR DELANEY" panose="02000000000000000000" pitchFamily="2" charset="0"/>
              </a:rPr>
              <a:t>     		William Shakespeare</a:t>
            </a:r>
            <a:r>
              <a:rPr lang="en-GB" sz="3200" i="1" dirty="0">
                <a:solidFill>
                  <a:srgbClr val="000000"/>
                </a:solidFill>
                <a:latin typeface="AR DELANEY" panose="02000000000000000000" pitchFamily="2" charset="0"/>
              </a:rPr>
              <a:t> 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lvl="0"/>
            <a:endParaRPr lang="en-US" sz="3200" dirty="0">
              <a:solidFill>
                <a:prstClr val="black"/>
              </a:solidFill>
              <a:latin typeface="AR DESTINE" panose="02000000000000000000" pitchFamily="2" charset="0"/>
            </a:endParaRPr>
          </a:p>
          <a:p>
            <a:r>
              <a:rPr lang="en-IN" sz="3200" dirty="0">
                <a:solidFill>
                  <a:srgbClr val="FF0000"/>
                </a:solidFill>
                <a:latin typeface="AR DELANEY" panose="02000000000000000000" pitchFamily="2" charset="0"/>
              </a:rPr>
              <a:t>BA I </a:t>
            </a:r>
            <a:r>
              <a:rPr lang="en-IN" sz="3200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 ENGLISH (Compulsory) </a:t>
            </a:r>
          </a:p>
          <a:p>
            <a:r>
              <a:rPr lang="en-IN" sz="3200" dirty="0" smtClean="0">
                <a:solidFill>
                  <a:srgbClr val="FF0000"/>
                </a:solidFill>
                <a:latin typeface="AR DELANEY" panose="02000000000000000000" pitchFamily="2" charset="0"/>
              </a:rPr>
              <a:t> ENG CE101</a:t>
            </a:r>
            <a:endParaRPr lang="en-IN" sz="3200" dirty="0">
              <a:solidFill>
                <a:srgbClr val="FF0000"/>
              </a:solidFill>
              <a:latin typeface="AR DELAN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31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CCC2E7-BDA8-4E7B-28C4-361C121D22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304801"/>
            <a:ext cx="9220200" cy="914399"/>
          </a:xfrm>
        </p:spPr>
        <p:txBody>
          <a:bodyPr>
            <a:normAutofit fontScale="90000"/>
          </a:bodyPr>
          <a:lstStyle/>
          <a:p>
            <a:r>
              <a:rPr lang="en-US" dirty="0"/>
              <a:t>Introduction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92D2DBB-07AC-4B16-BAED-66CBE03155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1828800"/>
            <a:ext cx="9067800" cy="3352800"/>
          </a:xfrm>
        </p:spPr>
        <p:txBody>
          <a:bodyPr>
            <a:no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GB" sz="2800" b="0" i="0" dirty="0" smtClean="0">
                <a:solidFill>
                  <a:srgbClr val="000000"/>
                </a:solidFill>
                <a:effectLst/>
                <a:latin typeface="ff1"/>
              </a:rPr>
              <a:t>Blow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ff1"/>
              </a:rPr>
              <a:t>, Blow, 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ff1"/>
              </a:rPr>
              <a:t>Thou Winter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ff1"/>
              </a:rPr>
              <a:t> Wind is a 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ff1"/>
              </a:rPr>
              <a:t>song 	sung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ff1"/>
              </a:rPr>
              <a:t> by the 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ff1"/>
              </a:rPr>
              <a:t>character Amiens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ff1"/>
              </a:rPr>
              <a:t> in 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ff1"/>
              </a:rPr>
              <a:t>William 		Shakespeare’s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ff1"/>
              </a:rPr>
              <a:t> play “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ff1"/>
              </a:rPr>
              <a:t>As you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ff1"/>
              </a:rPr>
              <a:t> like it” written 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ff1"/>
              </a:rPr>
              <a:t>in1599</a:t>
            </a:r>
            <a:r>
              <a:rPr lang="en-GB" sz="2800" dirty="0">
                <a:solidFill>
                  <a:srgbClr val="000000"/>
                </a:solidFill>
                <a:latin typeface="ff1"/>
              </a:rPr>
              <a:t>.</a:t>
            </a:r>
            <a:endParaRPr lang="en-GB" sz="2800" dirty="0" smtClean="0">
              <a:solidFill>
                <a:srgbClr val="000000"/>
              </a:solidFill>
              <a:latin typeface="ff1"/>
            </a:endParaRPr>
          </a:p>
          <a:p>
            <a:pPr algn="l"/>
            <a:endParaRPr lang="en-GB" sz="2800" dirty="0" smtClean="0">
              <a:solidFill>
                <a:srgbClr val="000000"/>
              </a:solidFill>
              <a:latin typeface="ff1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GB" sz="2800" b="0" i="0" dirty="0">
                <a:solidFill>
                  <a:srgbClr val="000000"/>
                </a:solidFill>
                <a:effectLst/>
                <a:latin typeface="ff1"/>
              </a:rPr>
              <a:t> This 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ff1"/>
              </a:rPr>
              <a:t>song describes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ff1"/>
              </a:rPr>
              <a:t> the 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ff1"/>
              </a:rPr>
              <a:t>coldness of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ff1"/>
              </a:rPr>
              <a:t> the world and 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ff1"/>
              </a:rPr>
              <a:t>the ingratitude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sz="2800" b="0" i="0" dirty="0" smtClean="0">
                <a:solidFill>
                  <a:srgbClr val="000000"/>
                </a:solidFill>
                <a:effectLst/>
                <a:latin typeface="ff1"/>
              </a:rPr>
              <a:t>of people</a:t>
            </a:r>
            <a:r>
              <a:rPr lang="en-GB" sz="2800" dirty="0">
                <a:solidFill>
                  <a:srgbClr val="000000"/>
                </a:solidFill>
                <a:latin typeface="ff1"/>
              </a:rPr>
              <a:t>.</a:t>
            </a:r>
            <a:endParaRPr lang="en-GB" sz="2800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r>
              <a:rPr lang="en-GB" sz="2800" dirty="0"/>
              <a:t/>
            </a:r>
            <a:br>
              <a:rPr lang="en-GB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59090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1AFCE4-0346-83AC-0AE1-DF53B85CF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Shakespeare’s Biography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8ECD7C-9279-E05B-B945-5D02E15D6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ff1"/>
              </a:rPr>
              <a:t>Undoubtedly,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 one of the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dirty="0" smtClean="0">
                <a:solidFill>
                  <a:srgbClr val="000000"/>
                </a:solidFill>
                <a:latin typeface="ff1"/>
              </a:rPr>
              <a:t>most wonderful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authors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in English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literature, William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Shakespeare was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born in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Stratford on A</a:t>
            </a:r>
            <a:r>
              <a:rPr lang="en-GB" dirty="0" smtClean="0">
                <a:solidFill>
                  <a:srgbClr val="000000"/>
                </a:solidFill>
                <a:latin typeface="ff1"/>
              </a:rPr>
              <a:t>v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on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, a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small town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in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England</a:t>
            </a:r>
            <a:r>
              <a:rPr lang="en-GB" dirty="0" smtClean="0">
                <a:solidFill>
                  <a:srgbClr val="000000"/>
                </a:solidFill>
                <a:latin typeface="ff1"/>
              </a:rPr>
              <a:t>.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endParaRPr lang="en-GB" b="0" i="0" dirty="0" smtClean="0">
              <a:solidFill>
                <a:srgbClr val="000000"/>
              </a:solidFill>
              <a:effectLst/>
              <a:latin typeface="ff1"/>
            </a:endParaRPr>
          </a:p>
          <a:p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Although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born in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Stratford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, he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mo</a:t>
            </a:r>
            <a:r>
              <a:rPr lang="en-GB" dirty="0">
                <a:solidFill>
                  <a:srgbClr val="000000"/>
                </a:solidFill>
                <a:latin typeface="ff1"/>
              </a:rPr>
              <a:t>v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ed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to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London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as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a young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man, and spent most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of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his 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life there</a:t>
            </a:r>
            <a:r>
              <a:rPr lang="en-GB" dirty="0" smtClean="0">
                <a:solidFill>
                  <a:srgbClr val="000000"/>
                </a:solidFill>
                <a:latin typeface="ff1"/>
              </a:rPr>
              <a:t>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dirty="0" smtClean="0">
                <a:solidFill>
                  <a:srgbClr val="000000"/>
                </a:solidFill>
                <a:latin typeface="ff1"/>
              </a:rPr>
              <a:t>His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plays such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as </a:t>
            </a:r>
            <a:r>
              <a:rPr lang="en-GB" b="0" i="1" dirty="0" smtClean="0">
                <a:solidFill>
                  <a:srgbClr val="000000"/>
                </a:solidFill>
                <a:effectLst/>
                <a:latin typeface="ff1"/>
              </a:rPr>
              <a:t>Romeo</a:t>
            </a:r>
            <a:r>
              <a:rPr lang="en-GB" b="0" i="1" dirty="0">
                <a:solidFill>
                  <a:srgbClr val="000000"/>
                </a:solidFill>
                <a:effectLst/>
                <a:latin typeface="ff1"/>
              </a:rPr>
              <a:t> and </a:t>
            </a:r>
            <a:r>
              <a:rPr lang="en-GB" b="0" i="1" dirty="0" smtClean="0">
                <a:solidFill>
                  <a:srgbClr val="000000"/>
                </a:solidFill>
                <a:effectLst/>
                <a:latin typeface="ff1"/>
              </a:rPr>
              <a:t>Juliet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continue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to mesmerize the 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audiences even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today.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036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15E013-F317-CDC5-7B02-E8534ABF7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52400"/>
            <a:ext cx="7543800" cy="990600"/>
          </a:xfrm>
        </p:spPr>
        <p:txBody>
          <a:bodyPr>
            <a:normAutofit fontScale="90000"/>
          </a:bodyPr>
          <a:lstStyle/>
          <a:p>
            <a:r>
              <a:rPr lang="en-GB" sz="3600" dirty="0" smtClean="0">
                <a:solidFill>
                  <a:srgbClr val="000000"/>
                </a:solidFill>
                <a:latin typeface="AR DELANEY" panose="02000000000000000000" pitchFamily="2" charset="0"/>
              </a:rPr>
              <a:t/>
            </a:r>
            <a:br>
              <a:rPr lang="en-GB" sz="3600" dirty="0" smtClean="0">
                <a:solidFill>
                  <a:srgbClr val="000000"/>
                </a:solidFill>
                <a:latin typeface="AR DELANEY" panose="02000000000000000000" pitchFamily="2" charset="0"/>
              </a:rPr>
            </a:br>
            <a:r>
              <a:rPr lang="en-GB" sz="3600" dirty="0" smtClean="0">
                <a:solidFill>
                  <a:srgbClr val="000000"/>
                </a:solidFill>
                <a:latin typeface="AR DELANEY" panose="02000000000000000000" pitchFamily="2" charset="0"/>
              </a:rPr>
              <a:t>    Blow</a:t>
            </a:r>
            <a:r>
              <a:rPr lang="en-GB" sz="3600" dirty="0">
                <a:solidFill>
                  <a:srgbClr val="000000"/>
                </a:solidFill>
                <a:latin typeface="AR DELANEY" panose="02000000000000000000" pitchFamily="2" charset="0"/>
              </a:rPr>
              <a:t>, Blow, Thou Winter Wind By                    </a:t>
            </a:r>
            <a:br>
              <a:rPr lang="en-GB" sz="3600" dirty="0">
                <a:solidFill>
                  <a:srgbClr val="000000"/>
                </a:solidFill>
                <a:latin typeface="AR DELANEY" panose="02000000000000000000" pitchFamily="2" charset="0"/>
              </a:rPr>
            </a:br>
            <a:r>
              <a:rPr lang="en-GB" sz="3600" i="1" dirty="0">
                <a:solidFill>
                  <a:srgbClr val="000000"/>
                </a:solidFill>
                <a:latin typeface="AR DELANEY" panose="02000000000000000000" pitchFamily="2" charset="0"/>
              </a:rPr>
              <a:t>     </a:t>
            </a:r>
            <a:r>
              <a:rPr lang="en-GB" sz="3600" i="1" dirty="0" smtClean="0">
                <a:solidFill>
                  <a:srgbClr val="000000"/>
                </a:solidFill>
                <a:latin typeface="AR DELANEY" panose="02000000000000000000" pitchFamily="2" charset="0"/>
              </a:rPr>
              <a:t>		William</a:t>
            </a:r>
            <a:r>
              <a:rPr lang="en-GB" sz="3600" i="1" dirty="0">
                <a:solidFill>
                  <a:srgbClr val="000000"/>
                </a:solidFill>
                <a:latin typeface="AR DELANEY" panose="02000000000000000000" pitchFamily="2" charset="0"/>
              </a:rPr>
              <a:t> Shakespeare </a:t>
            </a:r>
            <a:r>
              <a:rPr lang="en-GB" sz="3600" dirty="0">
                <a:solidFill>
                  <a:srgbClr val="000000"/>
                </a:solidFill>
                <a:latin typeface="AR DELANEY" panose="02000000000000000000" pitchFamily="2" charset="0"/>
              </a:rPr>
              <a:t/>
            </a:r>
            <a:br>
              <a:rPr lang="en-GB" sz="3600" dirty="0">
                <a:solidFill>
                  <a:srgbClr val="000000"/>
                </a:solidFill>
                <a:latin typeface="AR DELANEY" panose="02000000000000000000" pitchFamily="2" charset="0"/>
              </a:rPr>
            </a:br>
            <a:endParaRPr lang="en-US" sz="3600" dirty="0">
              <a:latin typeface="AR DELANEY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4BD30B-982E-9965-2125-85880A028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19201"/>
            <a:ext cx="10363200" cy="4953000"/>
          </a:xfrm>
        </p:spPr>
        <p:txBody>
          <a:bodyPr>
            <a:no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endParaRPr lang="en-GB" sz="3200" b="0" i="0" dirty="0" smtClean="0">
              <a:solidFill>
                <a:srgbClr val="000000"/>
              </a:solidFill>
              <a:effectLst/>
              <a:latin typeface="ff1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Blow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, blow, thou winter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wind</a:t>
            </a:r>
          </a:p>
          <a:p>
            <a:pPr marL="0" indent="0" algn="ctr">
              <a:buNone/>
            </a:pP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Thou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art not so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unkind </a:t>
            </a:r>
          </a:p>
          <a:p>
            <a:pPr marL="0" indent="0" algn="ctr">
              <a:buNone/>
            </a:pP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As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man’s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ingratitude-</a:t>
            </a:r>
          </a:p>
          <a:p>
            <a:pPr marL="0" indent="0" algn="ctr">
              <a:buNone/>
            </a:pP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Thy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tooth is not so keen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,</a:t>
            </a:r>
          </a:p>
          <a:p>
            <a:pPr marL="0" indent="0" algn="ctr">
              <a:buNone/>
            </a:pP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Because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thou art not seen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,</a:t>
            </a:r>
          </a:p>
          <a:p>
            <a:pPr marL="0" indent="0" algn="ctr">
              <a:buNone/>
            </a:pP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Although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thy breath be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rude</a:t>
            </a:r>
          </a:p>
          <a:p>
            <a:pPr marL="0" indent="0" algn="ctr">
              <a:buNone/>
            </a:pP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“</a:t>
            </a:r>
            <a:r>
              <a:rPr lang="en-GB" b="0" i="0" dirty="0" err="1" smtClean="0">
                <a:solidFill>
                  <a:srgbClr val="000000"/>
                </a:solidFill>
                <a:effectLst/>
                <a:latin typeface="ff1"/>
              </a:rPr>
              <a:t>Heigh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 </a:t>
            </a:r>
            <a:r>
              <a:rPr lang="en-GB" b="0" i="0" dirty="0" err="1" smtClean="0">
                <a:solidFill>
                  <a:srgbClr val="000000"/>
                </a:solidFill>
                <a:effectLst/>
                <a:latin typeface="ff1"/>
              </a:rPr>
              <a:t>ho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”/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Sing,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”</a:t>
            </a:r>
            <a:r>
              <a:rPr lang="en-GB" b="0" i="0" dirty="0" err="1" smtClean="0">
                <a:solidFill>
                  <a:srgbClr val="000000"/>
                </a:solidFill>
                <a:effectLst/>
                <a:latin typeface="ff1"/>
              </a:rPr>
              <a:t>heigh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 </a:t>
            </a:r>
            <a:r>
              <a:rPr lang="en-GB" b="0" i="0" dirty="0" err="1" smtClean="0">
                <a:solidFill>
                  <a:srgbClr val="000000"/>
                </a:solidFill>
                <a:effectLst/>
                <a:latin typeface="ff1"/>
              </a:rPr>
              <a:t>ho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/ 0nto the green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holly</a:t>
            </a:r>
            <a:endParaRPr lang="en-GB" dirty="0">
              <a:solidFill>
                <a:srgbClr val="000000"/>
              </a:solidFill>
              <a:latin typeface="ff1"/>
            </a:endParaRPr>
          </a:p>
          <a:p>
            <a:pPr marL="0" indent="0" algn="ctr">
              <a:buNone/>
            </a:pP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Most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friendship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i</a:t>
            </a:r>
            <a:r>
              <a:rPr lang="en-GB" dirty="0">
                <a:solidFill>
                  <a:srgbClr val="000000"/>
                </a:solidFill>
                <a:latin typeface="ff1"/>
              </a:rPr>
              <a:t>s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feigning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, most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loving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mere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folly</a:t>
            </a:r>
            <a:endParaRPr lang="en-GB" dirty="0">
              <a:solidFill>
                <a:srgbClr val="000000"/>
              </a:solidFill>
              <a:latin typeface="ff1"/>
            </a:endParaRPr>
          </a:p>
        </p:txBody>
      </p:sp>
    </p:spTree>
    <p:extLst>
      <p:ext uri="{BB962C8B-B14F-4D97-AF65-F5344CB8AC3E}">
        <p14:creationId xmlns:p14="http://schemas.microsoft.com/office/powerpoint/2010/main" val="2263521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9525000" cy="1371600"/>
          </a:xfrm>
        </p:spPr>
        <p:txBody>
          <a:bodyPr>
            <a:normAutofit/>
          </a:bodyPr>
          <a:lstStyle/>
          <a:p>
            <a:r>
              <a:rPr lang="en-IN" sz="2800" dirty="0" smtClean="0">
                <a:latin typeface="Algerian" panose="04020705040A02060702" pitchFamily="82" charset="0"/>
              </a:rPr>
              <a:t>The poem continues…..</a:t>
            </a:r>
            <a:endParaRPr lang="en-IN" sz="28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lvl="0" indent="0" algn="ctr">
              <a:buNone/>
            </a:pPr>
            <a:r>
              <a:rPr lang="en-GB" sz="5100" dirty="0">
                <a:solidFill>
                  <a:srgbClr val="000000"/>
                </a:solidFill>
                <a:latin typeface="ff1"/>
              </a:rPr>
              <a:t>Then ”</a:t>
            </a:r>
            <a:r>
              <a:rPr lang="en-GB" sz="5100" dirty="0" err="1">
                <a:solidFill>
                  <a:srgbClr val="000000"/>
                </a:solidFill>
                <a:latin typeface="ff1"/>
              </a:rPr>
              <a:t>heigh</a:t>
            </a:r>
            <a:r>
              <a:rPr lang="en-GB" sz="5100" dirty="0">
                <a:solidFill>
                  <a:srgbClr val="000000"/>
                </a:solidFill>
                <a:latin typeface="ff1"/>
              </a:rPr>
              <a:t> </a:t>
            </a:r>
            <a:r>
              <a:rPr lang="en-GB" sz="5100" dirty="0" err="1">
                <a:solidFill>
                  <a:srgbClr val="000000"/>
                </a:solidFill>
                <a:latin typeface="ff1"/>
              </a:rPr>
              <a:t>ho</a:t>
            </a:r>
            <a:r>
              <a:rPr lang="en-GB" sz="5100" dirty="0">
                <a:solidFill>
                  <a:srgbClr val="000000"/>
                </a:solidFill>
                <a:latin typeface="ff1"/>
              </a:rPr>
              <a:t>”, the holly</a:t>
            </a:r>
          </a:p>
          <a:p>
            <a:pPr marL="0" lvl="0" indent="0" algn="ctr">
              <a:buNone/>
            </a:pPr>
            <a:r>
              <a:rPr lang="en-GB" sz="5100" dirty="0">
                <a:solidFill>
                  <a:srgbClr val="000000"/>
                </a:solidFill>
                <a:latin typeface="ff1"/>
              </a:rPr>
              <a:t>This life is most jolly.</a:t>
            </a:r>
          </a:p>
          <a:p>
            <a:pPr marL="0" lvl="0" indent="0" algn="ctr">
              <a:buNone/>
            </a:pPr>
            <a:r>
              <a:rPr lang="en-GB" sz="5100" dirty="0">
                <a:solidFill>
                  <a:srgbClr val="000000"/>
                </a:solidFill>
                <a:latin typeface="ff1"/>
              </a:rPr>
              <a:t> freeze, freeze thou bitter sky,</a:t>
            </a:r>
          </a:p>
          <a:p>
            <a:pPr marL="0" lvl="0" indent="0" algn="ctr">
              <a:buNone/>
            </a:pPr>
            <a:r>
              <a:rPr lang="en-GB" sz="5100" dirty="0">
                <a:solidFill>
                  <a:srgbClr val="000000"/>
                </a:solidFill>
                <a:latin typeface="ff1"/>
              </a:rPr>
              <a:t>That does not bite so nigh</a:t>
            </a:r>
          </a:p>
          <a:p>
            <a:pPr marL="0" lvl="0" indent="0" algn="ctr">
              <a:buNone/>
            </a:pPr>
            <a:r>
              <a:rPr lang="en-GB" sz="5100" dirty="0">
                <a:solidFill>
                  <a:srgbClr val="000000"/>
                </a:solidFill>
                <a:latin typeface="ff1"/>
              </a:rPr>
              <a:t>As benefits forgot,</a:t>
            </a:r>
          </a:p>
          <a:p>
            <a:pPr marL="0" lvl="0" indent="0" algn="ctr">
              <a:buNone/>
            </a:pPr>
            <a:r>
              <a:rPr lang="en-GB" sz="5100" dirty="0">
                <a:solidFill>
                  <a:srgbClr val="000000"/>
                </a:solidFill>
                <a:latin typeface="ff1"/>
              </a:rPr>
              <a:t>Though thou the waters warp,</a:t>
            </a:r>
          </a:p>
          <a:p>
            <a:pPr marL="0" lvl="0" indent="0" algn="ctr">
              <a:buNone/>
            </a:pPr>
            <a:r>
              <a:rPr lang="en-GB" sz="5100" dirty="0">
                <a:solidFill>
                  <a:srgbClr val="000000"/>
                </a:solidFill>
                <a:latin typeface="ff1"/>
              </a:rPr>
              <a:t>Thy sting is not so sharp</a:t>
            </a:r>
          </a:p>
          <a:p>
            <a:pPr marL="0" lvl="0" indent="0" algn="ctr">
              <a:buNone/>
            </a:pPr>
            <a:r>
              <a:rPr lang="en-GB" sz="5100" dirty="0">
                <a:solidFill>
                  <a:srgbClr val="000000"/>
                </a:solidFill>
                <a:latin typeface="ff1"/>
              </a:rPr>
              <a:t>As a friend remembered not</a:t>
            </a:r>
          </a:p>
          <a:p>
            <a:pPr marL="0" lvl="0" indent="0" algn="ctr">
              <a:buNone/>
            </a:pPr>
            <a:r>
              <a:rPr lang="en-GB" sz="5100" dirty="0">
                <a:solidFill>
                  <a:srgbClr val="000000"/>
                </a:solidFill>
                <a:latin typeface="ff1"/>
              </a:rPr>
              <a:t>“</a:t>
            </a:r>
            <a:r>
              <a:rPr lang="en-GB" sz="5100" dirty="0" err="1">
                <a:solidFill>
                  <a:srgbClr val="000000"/>
                </a:solidFill>
                <a:latin typeface="ff1"/>
              </a:rPr>
              <a:t>Heigh</a:t>
            </a:r>
            <a:r>
              <a:rPr lang="en-GB" sz="5100" dirty="0">
                <a:solidFill>
                  <a:srgbClr val="000000"/>
                </a:solidFill>
                <a:latin typeface="ff1"/>
              </a:rPr>
              <a:t> </a:t>
            </a:r>
            <a:r>
              <a:rPr lang="en-GB" sz="5100" dirty="0" err="1">
                <a:solidFill>
                  <a:srgbClr val="000000"/>
                </a:solidFill>
                <a:latin typeface="ff1"/>
              </a:rPr>
              <a:t>ho</a:t>
            </a:r>
            <a:r>
              <a:rPr lang="en-GB" sz="5100" dirty="0">
                <a:solidFill>
                  <a:srgbClr val="000000"/>
                </a:solidFill>
                <a:latin typeface="ff1"/>
              </a:rPr>
              <a:t>”/ Sing, ”</a:t>
            </a:r>
            <a:r>
              <a:rPr lang="en-GB" sz="5100" dirty="0" err="1">
                <a:solidFill>
                  <a:srgbClr val="000000"/>
                </a:solidFill>
                <a:latin typeface="ff1"/>
              </a:rPr>
              <a:t>heigh</a:t>
            </a:r>
            <a:r>
              <a:rPr lang="en-GB" sz="5100" dirty="0">
                <a:solidFill>
                  <a:srgbClr val="000000"/>
                </a:solidFill>
                <a:latin typeface="ff1"/>
              </a:rPr>
              <a:t> </a:t>
            </a:r>
            <a:r>
              <a:rPr lang="en-GB" sz="5100" dirty="0" err="1">
                <a:solidFill>
                  <a:srgbClr val="000000"/>
                </a:solidFill>
                <a:latin typeface="ff1"/>
              </a:rPr>
              <a:t>ho</a:t>
            </a:r>
            <a:r>
              <a:rPr lang="en-GB" sz="5100" dirty="0">
                <a:solidFill>
                  <a:srgbClr val="000000"/>
                </a:solidFill>
                <a:latin typeface="ff1"/>
              </a:rPr>
              <a:t>/ 0nto the green holly</a:t>
            </a:r>
          </a:p>
          <a:p>
            <a:pPr marL="0" lvl="0" indent="0" algn="ctr">
              <a:buNone/>
            </a:pPr>
            <a:r>
              <a:rPr lang="en-GB" sz="5100" dirty="0">
                <a:solidFill>
                  <a:srgbClr val="000000"/>
                </a:solidFill>
                <a:latin typeface="ff1"/>
              </a:rPr>
              <a:t>Most friendship is feigning, most loving mere folly</a:t>
            </a:r>
          </a:p>
          <a:p>
            <a:pPr marL="0" lvl="0" indent="0" algn="ctr">
              <a:buNone/>
            </a:pPr>
            <a:r>
              <a:rPr lang="en-GB" sz="5100" dirty="0">
                <a:solidFill>
                  <a:srgbClr val="000000"/>
                </a:solidFill>
                <a:latin typeface="ff1"/>
              </a:rPr>
              <a:t>Then ”</a:t>
            </a:r>
            <a:r>
              <a:rPr lang="en-GB" sz="5100" dirty="0" err="1">
                <a:solidFill>
                  <a:srgbClr val="000000"/>
                </a:solidFill>
                <a:latin typeface="ff1"/>
              </a:rPr>
              <a:t>heigh</a:t>
            </a:r>
            <a:r>
              <a:rPr lang="en-GB" sz="5100" dirty="0">
                <a:solidFill>
                  <a:srgbClr val="000000"/>
                </a:solidFill>
                <a:latin typeface="ff1"/>
              </a:rPr>
              <a:t> </a:t>
            </a:r>
            <a:r>
              <a:rPr lang="en-GB" sz="5100" dirty="0" err="1">
                <a:solidFill>
                  <a:srgbClr val="000000"/>
                </a:solidFill>
                <a:latin typeface="ff1"/>
              </a:rPr>
              <a:t>ho</a:t>
            </a:r>
            <a:r>
              <a:rPr lang="en-GB" sz="5100" dirty="0">
                <a:solidFill>
                  <a:srgbClr val="000000"/>
                </a:solidFill>
                <a:latin typeface="ff1"/>
              </a:rPr>
              <a:t>”, the holly</a:t>
            </a:r>
          </a:p>
          <a:p>
            <a:pPr marL="0" lvl="0" indent="0" algn="ctr">
              <a:buNone/>
            </a:pPr>
            <a:r>
              <a:rPr lang="en-GB" sz="5100" dirty="0">
                <a:solidFill>
                  <a:srgbClr val="000000"/>
                </a:solidFill>
                <a:latin typeface="ff1"/>
              </a:rPr>
              <a:t>This life is most jolly.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1236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15C7EC-33F3-32FD-80E2-E7F0A178B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Algerian" panose="04020705040A02060702" pitchFamily="82" charset="0"/>
              </a:rPr>
              <a:t>Analysis of the Poem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690E09-178D-882A-17CE-409AD91B4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0" i="0" dirty="0" smtClean="0">
                <a:solidFill>
                  <a:srgbClr val="1F1F1F"/>
                </a:solidFill>
                <a:effectLst/>
                <a:latin typeface="ff1"/>
              </a:rPr>
              <a:t>The winter  has been personified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1F1F1F"/>
                </a:solidFill>
                <a:effectLst/>
                <a:latin typeface="ff1"/>
              </a:rPr>
              <a:t>to</a:t>
            </a:r>
            <a:r>
              <a:rPr lang="en-US" dirty="0">
                <a:solidFill>
                  <a:srgbClr val="1F1F1F"/>
                </a:solidFill>
                <a:latin typeface="ff1"/>
              </a:rPr>
              <a:t> </a:t>
            </a:r>
            <a:r>
              <a:rPr lang="en-US" b="0" i="0" dirty="0" smtClean="0">
                <a:solidFill>
                  <a:srgbClr val="1F1F1F"/>
                </a:solidFill>
                <a:effectLst/>
                <a:latin typeface="ff1"/>
              </a:rPr>
              <a:t>prove 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 that not e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v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en the harshest or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 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the bitterest winter can compare to the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 </a:t>
            </a:r>
            <a:r>
              <a:rPr lang="en-GB" b="0" i="0" dirty="0" smtClean="0">
                <a:solidFill>
                  <a:srgbClr val="1F1F1F"/>
                </a:solidFill>
                <a:effectLst/>
                <a:latin typeface="ff1"/>
              </a:rPr>
              <a:t>ingratitude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 present in the world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. 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Shakespeare re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v</a:t>
            </a:r>
            <a:r>
              <a:rPr lang="en-GB" b="0" i="0" dirty="0" err="1">
                <a:solidFill>
                  <a:srgbClr val="1F1F1F"/>
                </a:solidFill>
                <a:effectLst/>
                <a:latin typeface="ff1"/>
              </a:rPr>
              <a:t>eals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 his true meaning in the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 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middle o</a:t>
            </a:r>
            <a:r>
              <a:rPr lang="en-US" dirty="0" smtClean="0">
                <a:solidFill>
                  <a:srgbClr val="1F1F1F"/>
                </a:solidFill>
                <a:latin typeface="ff1"/>
              </a:rPr>
              <a:t>f </a:t>
            </a:r>
            <a:r>
              <a:rPr lang="en-GB" b="0" i="0" dirty="0" smtClean="0">
                <a:solidFill>
                  <a:srgbClr val="1F1F1F"/>
                </a:solidFill>
                <a:effectLst/>
                <a:latin typeface="ff1"/>
              </a:rPr>
              <a:t>the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 poem with the line “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m</a:t>
            </a:r>
            <a:r>
              <a:rPr lang="en-GB" b="0" i="0" dirty="0" err="1" smtClean="0">
                <a:solidFill>
                  <a:srgbClr val="1F1F1F"/>
                </a:solidFill>
                <a:effectLst/>
                <a:latin typeface="ff1"/>
              </a:rPr>
              <a:t>ost</a:t>
            </a:r>
            <a:r>
              <a:rPr lang="en-US" dirty="0">
                <a:solidFill>
                  <a:srgbClr val="1F1F1F"/>
                </a:solidFill>
                <a:latin typeface="ff1"/>
              </a:rPr>
              <a:t> </a:t>
            </a:r>
            <a:r>
              <a:rPr lang="en-US" dirty="0" smtClean="0">
                <a:solidFill>
                  <a:srgbClr val="1F1F1F"/>
                </a:solidFill>
                <a:latin typeface="ff1"/>
              </a:rPr>
              <a:t>f</a:t>
            </a:r>
            <a:r>
              <a:rPr lang="en-GB" b="0" i="0" dirty="0" err="1">
                <a:solidFill>
                  <a:srgbClr val="1F1F1F"/>
                </a:solidFill>
                <a:effectLst/>
                <a:latin typeface="ff1"/>
              </a:rPr>
              <a:t>riendship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 is 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f</a:t>
            </a:r>
            <a:r>
              <a:rPr lang="en-GB" b="0" i="0" dirty="0" err="1">
                <a:solidFill>
                  <a:srgbClr val="1F1F1F"/>
                </a:solidFill>
                <a:effectLst/>
                <a:latin typeface="ff1"/>
              </a:rPr>
              <a:t>eigning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, most lo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v</a:t>
            </a:r>
            <a:r>
              <a:rPr lang="en-GB" b="0" i="0" dirty="0" err="1">
                <a:solidFill>
                  <a:srgbClr val="1F1F1F"/>
                </a:solidFill>
                <a:effectLst/>
                <a:latin typeface="ff1"/>
              </a:rPr>
              <a:t>ing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 mere 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f</a:t>
            </a:r>
            <a:r>
              <a:rPr lang="en-GB" b="0" i="0" dirty="0" err="1">
                <a:solidFill>
                  <a:srgbClr val="1F1F1F"/>
                </a:solidFill>
                <a:effectLst/>
                <a:latin typeface="ff1"/>
              </a:rPr>
              <a:t>olly</a:t>
            </a:r>
            <a:r>
              <a:rPr lang="en-GB" b="0" i="0" dirty="0" smtClean="0">
                <a:solidFill>
                  <a:srgbClr val="1F1F1F"/>
                </a:solidFill>
                <a:effectLst/>
                <a:latin typeface="ff1"/>
              </a:rPr>
              <a:t>”.</a:t>
            </a:r>
            <a:r>
              <a:rPr lang="en-US" b="0" i="0" dirty="0" smtClean="0">
                <a:solidFill>
                  <a:srgbClr val="1F1F1F"/>
                </a:solidFill>
                <a:effectLst/>
                <a:latin typeface="ff1"/>
              </a:rPr>
              <a:t>H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e uses the idea </a:t>
            </a:r>
            <a:r>
              <a:rPr lang="en-US" dirty="0" smtClean="0">
                <a:solidFill>
                  <a:srgbClr val="1F1F1F"/>
                </a:solidFill>
                <a:latin typeface="ff1"/>
              </a:rPr>
              <a:t>of </a:t>
            </a:r>
            <a:r>
              <a:rPr lang="en-GB" b="0" i="0" dirty="0" smtClean="0">
                <a:solidFill>
                  <a:srgbClr val="1F1F1F"/>
                </a:solidFill>
                <a:effectLst/>
                <a:latin typeface="ff1"/>
              </a:rPr>
              <a:t>a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 winter wind, which could be cold and pain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f</a:t>
            </a:r>
            <a:r>
              <a:rPr lang="en-GB" b="0" i="0" dirty="0" err="1">
                <a:solidFill>
                  <a:srgbClr val="1F1F1F"/>
                </a:solidFill>
                <a:effectLst/>
                <a:latin typeface="ff1"/>
              </a:rPr>
              <a:t>ul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, to communicate how much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 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more 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painful 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 the 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f</a:t>
            </a:r>
            <a:r>
              <a:rPr lang="en-GB" b="0" i="0" dirty="0" err="1">
                <a:solidFill>
                  <a:srgbClr val="1F1F1F"/>
                </a:solidFill>
                <a:effectLst/>
                <a:latin typeface="ff1"/>
              </a:rPr>
              <a:t>alse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 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love 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 and </a:t>
            </a:r>
            <a:r>
              <a:rPr lang="en-US" dirty="0">
                <a:solidFill>
                  <a:srgbClr val="1F1F1F"/>
                </a:solidFill>
                <a:latin typeface="ff1"/>
              </a:rPr>
              <a:t>friendship</a:t>
            </a:r>
            <a:r>
              <a:rPr lang="en-GB" b="0" i="0" dirty="0">
                <a:solidFill>
                  <a:srgbClr val="1F1F1F"/>
                </a:solidFill>
                <a:effectLst/>
                <a:latin typeface="ff1"/>
              </a:rPr>
              <a:t> is</a:t>
            </a:r>
            <a:r>
              <a:rPr lang="en-US" b="0" i="0" dirty="0">
                <a:solidFill>
                  <a:srgbClr val="1F1F1F"/>
                </a:solidFill>
                <a:effectLst/>
                <a:latin typeface="ff1"/>
              </a:rPr>
              <a:t>.</a:t>
            </a:r>
            <a:endParaRPr lang="en-GB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52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E41F3F-7501-65F5-4497-F9876704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891114-D973-DCBD-CE20-412EC6558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/>
            </a:r>
            <a:br>
              <a:rPr lang="en-GB" b="0" i="0" dirty="0">
                <a:solidFill>
                  <a:srgbClr val="000000"/>
                </a:solidFill>
                <a:effectLst/>
                <a:latin typeface="ff1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Shakespeare compares the harsh,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crude winter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wind to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man’s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ingratitude and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to turning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ones back on a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friend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, both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of which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are seen as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far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worse than the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biting wind</a:t>
            </a:r>
            <a:r>
              <a:rPr lang="en-GB" dirty="0" smtClean="0">
                <a:solidFill>
                  <a:srgbClr val="000000"/>
                </a:solidFill>
                <a:latin typeface="ff1"/>
              </a:rPr>
              <a:t>.</a:t>
            </a:r>
            <a:endParaRPr lang="en-GB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endParaRPr lang="en-GB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This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song shows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that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even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the coldest and the most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painful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weather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can’t  be compared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to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the worst</a:t>
            </a:r>
            <a:r>
              <a:rPr lang="en-GB" b="0" i="0" dirty="0">
                <a:solidFill>
                  <a:srgbClr val="000000"/>
                </a:solidFill>
                <a:effectLst/>
                <a:latin typeface="ff1"/>
              </a:rPr>
              <a:t> human 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ff1"/>
              </a:rPr>
              <a:t>sufferings</a:t>
            </a:r>
            <a:r>
              <a:rPr lang="en-GB" dirty="0">
                <a:solidFill>
                  <a:srgbClr val="000000"/>
                </a:solidFill>
                <a:latin typeface="ff1"/>
              </a:rPr>
              <a:t>.</a:t>
            </a:r>
            <a:endParaRPr lang="en-GB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477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THANK YOU!</a:t>
            </a:r>
            <a:endParaRPr lang="en-IN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2952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38</Words>
  <Application>Microsoft Office PowerPoint</Application>
  <PresentationFormat>Custom</PresentationFormat>
  <Paragraphs>44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Blow, Blow, Thou Winter Wind By                            William Shakespeare </vt:lpstr>
      <vt:lpstr>Introduction </vt:lpstr>
      <vt:lpstr>Shakespeare’s Biography </vt:lpstr>
      <vt:lpstr>     Blow, Blow, Thou Winter Wind By                            William Shakespeare  </vt:lpstr>
      <vt:lpstr>The poem continues…..</vt:lpstr>
      <vt:lpstr>Analysis of the Poem </vt:lpstr>
      <vt:lpstr>Conclusion 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918894478278</dc:creator>
  <cp:lastModifiedBy>Arun</cp:lastModifiedBy>
  <cp:revision>13</cp:revision>
  <dcterms:created xsi:type="dcterms:W3CDTF">2022-07-17T10:31:10Z</dcterms:created>
  <dcterms:modified xsi:type="dcterms:W3CDTF">2022-07-22T17:56:08Z</dcterms:modified>
</cp:coreProperties>
</file>